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86" r:id="rId3"/>
    <p:sldId id="287" r:id="rId4"/>
    <p:sldId id="257" r:id="rId5"/>
    <p:sldId id="258" r:id="rId6"/>
    <p:sldId id="259" r:id="rId7"/>
    <p:sldId id="260" r:id="rId8"/>
    <p:sldId id="261" r:id="rId9"/>
    <p:sldId id="262" r:id="rId10"/>
    <p:sldId id="263" r:id="rId11"/>
    <p:sldId id="264" r:id="rId12"/>
    <p:sldId id="265" r:id="rId13"/>
    <p:sldId id="266" r:id="rId14"/>
    <p:sldId id="267" r:id="rId15"/>
    <p:sldId id="284" r:id="rId16"/>
    <p:sldId id="268" r:id="rId17"/>
    <p:sldId id="269" r:id="rId18"/>
    <p:sldId id="270" r:id="rId19"/>
    <p:sldId id="271" r:id="rId20"/>
    <p:sldId id="272" r:id="rId21"/>
    <p:sldId id="273" r:id="rId22"/>
    <p:sldId id="274" r:id="rId23"/>
    <p:sldId id="275" r:id="rId24"/>
    <p:sldId id="276" r:id="rId25"/>
    <p:sldId id="277" r:id="rId26"/>
    <p:sldId id="278"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01.02.2021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01.02.2021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01.02.2021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01.02.2021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01.02.2021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01.02.2021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01.02.2021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01.02.2021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2819956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Имиджелогияның </a:t>
            </a:r>
            <a:r>
              <a:rPr lang="kk-KZ" b="1" dirty="0" smtClean="0"/>
              <a:t>анықтамалары</a:t>
            </a:r>
            <a:endParaRPr lang="ru-RU" dirty="0"/>
          </a:p>
        </p:txBody>
      </p:sp>
      <p:sp>
        <p:nvSpPr>
          <p:cNvPr id="3" name="Объект 2"/>
          <p:cNvSpPr>
            <a:spLocks noGrp="1"/>
          </p:cNvSpPr>
          <p:nvPr>
            <p:ph idx="1"/>
          </p:nvPr>
        </p:nvSpPr>
        <p:spPr/>
        <p:txBody>
          <a:bodyPr/>
          <a:lstStyle/>
          <a:p>
            <a:pPr marL="0" indent="0">
              <a:buNone/>
            </a:pPr>
            <a:r>
              <a:rPr lang="kk-KZ" dirty="0"/>
              <a:t>Имиджелогия анықтамалары мен ең танымал жəне жиі қол- данылатын əдістері.</a:t>
            </a:r>
            <a:endParaRPr lang="ru-RU" dirty="0"/>
          </a:p>
          <a:p>
            <a:pPr lvl="0"/>
            <a:r>
              <a:rPr lang="kk-KZ" dirty="0"/>
              <a:t>имиджелогия тұлғалық тартымдылықтың технологиясын қолдану мен жобалаудың теориялық қолданбалы негізі ретінде қарастырылады. Оны жеке ғылыми технологиялық пəн ретінде мойындаудың қандайда қажеттілігі туып тұр, (Шепель В.М.);</a:t>
            </a:r>
            <a:endParaRPr lang="ru-RU" dirty="0"/>
          </a:p>
          <a:p>
            <a:pPr lvl="0"/>
            <a:r>
              <a:rPr lang="kk-KZ" dirty="0"/>
              <a:t>имиджелогия – бұл имиджді қалыптастырудың құрал- дары мен жолдары жайлы ілім (адам имиджі, ұйым имиджі) (Панасюк А.Ю.);</a:t>
            </a:r>
            <a:endParaRPr lang="ru-RU" dirty="0"/>
          </a:p>
          <a:p>
            <a:pPr marL="0" indent="0">
              <a:buNone/>
            </a:pPr>
            <a:endParaRPr lang="ru-RU" dirty="0"/>
          </a:p>
        </p:txBody>
      </p:sp>
    </p:spTree>
    <p:extLst>
      <p:ext uri="{BB962C8B-B14F-4D97-AF65-F5344CB8AC3E}">
        <p14:creationId xmlns:p14="http://schemas.microsoft.com/office/powerpoint/2010/main" val="1573739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Имиджелогияның анықтамалары</a:t>
            </a:r>
            <a:endParaRPr lang="ru-RU" dirty="0"/>
          </a:p>
        </p:txBody>
      </p:sp>
      <p:sp>
        <p:nvSpPr>
          <p:cNvPr id="3" name="Объект 2"/>
          <p:cNvSpPr>
            <a:spLocks noGrp="1"/>
          </p:cNvSpPr>
          <p:nvPr>
            <p:ph idx="1"/>
          </p:nvPr>
        </p:nvSpPr>
        <p:spPr/>
        <p:txBody>
          <a:bodyPr>
            <a:normAutofit/>
          </a:bodyPr>
          <a:lstStyle/>
          <a:p>
            <a:pPr lvl="0"/>
            <a:r>
              <a:rPr lang="kk-KZ" dirty="0"/>
              <a:t>имиджелогия адамның, ұйымның, сауда маркасының, заты мен қызмет көрсетуінің имиджін қалыптастыру, əрекеттендіру жəне басқару заңдылықтарын зерттейді (Петрова Е.А.);</a:t>
            </a:r>
            <a:endParaRPr lang="ru-RU" dirty="0"/>
          </a:p>
          <a:p>
            <a:pPr lvl="0"/>
            <a:r>
              <a:rPr lang="kk-KZ" dirty="0"/>
              <a:t>имиджелогия бұқаралық коммуникация феномені жайын- дағы ғылым ретінде (Почепцов Г.Г.);</a:t>
            </a:r>
            <a:endParaRPr lang="ru-RU" dirty="0"/>
          </a:p>
          <a:p>
            <a:pPr lvl="0"/>
            <a:r>
              <a:rPr lang="kk-KZ" dirty="0"/>
              <a:t>имиджелогия – бұл əр адамға тартымды болып, адамдарға жарық төге білудің үндеуін арнау. Ол адамның құрметті тұлға болу қажеттілігінің сыртқы кейіпте байқалуына мүмкіндік береді;</a:t>
            </a:r>
            <a:endParaRPr lang="ru-RU" dirty="0"/>
          </a:p>
        </p:txBody>
      </p:sp>
    </p:spTree>
    <p:extLst>
      <p:ext uri="{BB962C8B-B14F-4D97-AF65-F5344CB8AC3E}">
        <p14:creationId xmlns:p14="http://schemas.microsoft.com/office/powerpoint/2010/main" val="1010069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5916" y="184821"/>
            <a:ext cx="9679546" cy="1051551"/>
          </a:xfrm>
        </p:spPr>
        <p:txBody>
          <a:bodyPr/>
          <a:lstStyle/>
          <a:p>
            <a:pPr algn="ctr"/>
            <a:r>
              <a:rPr lang="kk-KZ" b="1"/>
              <a:t>Имиджелогияның анықтамалары</a:t>
            </a:r>
            <a:endParaRPr lang="ru-RU" dirty="0"/>
          </a:p>
        </p:txBody>
      </p:sp>
      <p:sp>
        <p:nvSpPr>
          <p:cNvPr id="3" name="Объект 2"/>
          <p:cNvSpPr>
            <a:spLocks noGrp="1"/>
          </p:cNvSpPr>
          <p:nvPr>
            <p:ph idx="1"/>
          </p:nvPr>
        </p:nvSpPr>
        <p:spPr>
          <a:xfrm>
            <a:off x="838200" y="1442434"/>
            <a:ext cx="10515600" cy="4734529"/>
          </a:xfrm>
        </p:spPr>
        <p:txBody>
          <a:bodyPr>
            <a:noAutofit/>
          </a:bodyPr>
          <a:lstStyle/>
          <a:p>
            <a:pPr lvl="0"/>
            <a:r>
              <a:rPr lang="kk-KZ" sz="1900" dirty="0"/>
              <a:t>имиджелогия – бұл əр адамның игілікті кейпі жайындағы арман, оны иелену өз кезегінде демократиялық жəне гуманистік қоғамды қалыптастырудың міндетті шарты болып табылады.</a:t>
            </a:r>
            <a:endParaRPr lang="ru-RU" sz="1900" dirty="0"/>
          </a:p>
          <a:p>
            <a:pPr lvl="0"/>
            <a:r>
              <a:rPr lang="kk-KZ" sz="1900" dirty="0"/>
              <a:t>имиджелогия – бұл əсер ету технологиясы. Блез Паскальдың жазуынша, адамдарға əсер етудің екі əдісі бар: «көндіру əдісі» жəне «көңілден шығу (ұнау) əдісі». Олардың ең ақырғысы тиімді болып саналады жəне өзінің осы қасиетті толық игермегеніне өкініш білдіреді;</a:t>
            </a:r>
            <a:endParaRPr lang="ru-RU" sz="1900" dirty="0"/>
          </a:p>
          <a:p>
            <a:pPr lvl="0"/>
            <a:r>
              <a:rPr lang="kk-KZ" sz="1900" dirty="0"/>
              <a:t>имиджелогия адамдардың қоғамдық психикасын, түрлі феномендер арасында қарым-қатынастар мен байланысты зерттеуді білдіреді, ол өз кезегінде имидж мазмұнын анықтауға, оның түрлі əлеуметтік топтардың қабылдау қасиеттеріне деген тəуелдігін айқындауға мүмкіндік береді (Косов А.В.);</a:t>
            </a:r>
            <a:endParaRPr lang="ru-RU" sz="1900" dirty="0"/>
          </a:p>
          <a:p>
            <a:pPr lvl="0"/>
            <a:r>
              <a:rPr lang="kk-KZ" sz="1900" dirty="0"/>
              <a:t>имиджелогия – бұл психология, əлеуметтану, философия, мəдениеттану, костюмология жəне басқа ғылымдар бірқатарының айқасуында пайда болатын жаңа ғылыми қолданбалы пəн;</a:t>
            </a:r>
            <a:endParaRPr lang="ru-RU" sz="1900" dirty="0"/>
          </a:p>
          <a:p>
            <a:pPr lvl="0"/>
            <a:r>
              <a:rPr lang="kk-KZ" sz="1900" dirty="0"/>
              <a:t>имиджелогия адамның, ұйымның, сауда маркасының, заты мен қызмет көрсетуінің имиджін қалыптастыру, əрекеттендіру жəне басқару заңдылықтарын зерттейді. Ол онтологиядағы имидж- дер түрлерінің жалпылығын, ерекшеленгенін жəне қайталанбасты- ғын ашады. Имидждеу технологиялары қажетті бейнені қалып- тастыруға мүмкіндік береді. Адам өміріндегі имидждің маңызды- лығы соншалықты, имиджді тағдыр деп атасақ асыра сілтемейміз (имиджелогия Академиясының президенті Е.А. Петрова).</a:t>
            </a:r>
            <a:endParaRPr lang="ru-RU" sz="1900" dirty="0"/>
          </a:p>
        </p:txBody>
      </p:sp>
    </p:spTree>
    <p:extLst>
      <p:ext uri="{BB962C8B-B14F-4D97-AF65-F5344CB8AC3E}">
        <p14:creationId xmlns:p14="http://schemas.microsoft.com/office/powerpoint/2010/main" val="1320486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Имидж зерттеу әдістері</a:t>
            </a:r>
            <a:endParaRPr lang="ru-RU" b="1" dirty="0"/>
          </a:p>
        </p:txBody>
      </p:sp>
      <p:sp>
        <p:nvSpPr>
          <p:cNvPr id="3" name="Объект 2"/>
          <p:cNvSpPr>
            <a:spLocks noGrp="1"/>
          </p:cNvSpPr>
          <p:nvPr>
            <p:ph idx="1"/>
          </p:nvPr>
        </p:nvSpPr>
        <p:spPr/>
        <p:txBody>
          <a:bodyPr>
            <a:normAutofit lnSpcReduction="10000"/>
          </a:bodyPr>
          <a:lstStyle/>
          <a:p>
            <a:r>
              <a:rPr lang="kk-KZ" dirty="0"/>
              <a:t>Анықтамаға қатысты психологиялық əдісі имиджелогия пəні- нің тұлғалық тартымдылықты пайдалану мен жобалаудың теория- лық қолданбалы негіздері ретінде имиджелогия пəнін қалыптас- тырудан көрініс табады.</a:t>
            </a:r>
            <a:endParaRPr lang="ru-RU" dirty="0"/>
          </a:p>
          <a:p>
            <a:r>
              <a:rPr lang="kk-KZ" dirty="0"/>
              <a:t>Анықтамаға деген педагогикалық əдіс, имиджелогияның адам- танулық пəн ретінде қалыптасып, оның негізінде шартты түрде тұлғалық тартымдылық технологиясы болып аталатын феномен жатқанын ұйғарады. Сол себептен имиджелогияның шеңберінде сыртқы кейіптің қалыптасуы мен оның адамдардың психикасына, олардың əрекеттеріне əсер етудің заңдылықтары зерттеліп, өз кезегінде дамушы педагогикалық ықпалдың тиімді механизмдерін игеруге мүмкіндік береді.</a:t>
            </a:r>
            <a:endParaRPr lang="ru-RU" dirty="0"/>
          </a:p>
        </p:txBody>
      </p:sp>
    </p:spTree>
    <p:extLst>
      <p:ext uri="{BB962C8B-B14F-4D97-AF65-F5344CB8AC3E}">
        <p14:creationId xmlns:p14="http://schemas.microsoft.com/office/powerpoint/2010/main" val="961521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 зерттеу әдістері</a:t>
            </a:r>
            <a:endParaRPr lang="ru-RU" dirty="0"/>
          </a:p>
        </p:txBody>
      </p:sp>
      <p:sp>
        <p:nvSpPr>
          <p:cNvPr id="3" name="Объект 2"/>
          <p:cNvSpPr>
            <a:spLocks noGrp="1"/>
          </p:cNvSpPr>
          <p:nvPr>
            <p:ph idx="1"/>
          </p:nvPr>
        </p:nvSpPr>
        <p:spPr/>
        <p:txBody>
          <a:bodyPr>
            <a:normAutofit fontScale="92500" lnSpcReduction="20000"/>
          </a:bodyPr>
          <a:lstStyle/>
          <a:p>
            <a:r>
              <a:rPr lang="kk-KZ" dirty="0"/>
              <a:t>Қолданбалы əдіс имиджелогияны имиджді қалыптастырудың жолдары мен құралдары жайлы ілім ретінде қарастырады.</a:t>
            </a:r>
            <a:endParaRPr lang="ru-RU" dirty="0"/>
          </a:p>
          <a:p>
            <a:r>
              <a:rPr lang="kk-KZ" dirty="0" smtClean="0"/>
              <a:t>Ұйымдастырушылық </a:t>
            </a:r>
            <a:r>
              <a:rPr lang="kk-KZ" dirty="0"/>
              <a:t>əдіс имиджелогияны қалыптасудың заң- дылықтарын зерттейтін ғылым ретінде анықтайды. Адам, ұйым, сауда маркасы, пəн, қызмет көрсету имиджін əрекеттендіру мен басқару.</a:t>
            </a:r>
            <a:endParaRPr lang="ru-RU" dirty="0"/>
          </a:p>
          <a:p>
            <a:r>
              <a:rPr lang="kk-KZ" dirty="0"/>
              <a:t>Əлеуметтік əдіс имиджелогияны зерттеудің саласына бұқара- лық коммуникация феноменін енгізеді.</a:t>
            </a:r>
            <a:endParaRPr lang="ru-RU" dirty="0"/>
          </a:p>
          <a:p>
            <a:r>
              <a:rPr lang="kk-KZ" dirty="0"/>
              <a:t>Кешенді əдіс бүгінгі күнде өте өзекті. Имиджелогия адамдар психикасын, түрлі феномендер арасында байланыстар мен қарым- қатынастарын зерттеудің саласы ретінде қарастырылып, ол өз кезе- гінде имидж мазмұнын анықтап, оның түрлі əлеуметтік топтардың қабылдау мүмкіндігіне деген тəуелділігін айқындауға мүмкіндік береді.</a:t>
            </a:r>
            <a:endParaRPr lang="ru-RU" dirty="0"/>
          </a:p>
          <a:p>
            <a:endParaRPr lang="ru-RU" dirty="0"/>
          </a:p>
        </p:txBody>
      </p:sp>
    </p:spTree>
    <p:extLst>
      <p:ext uri="{BB962C8B-B14F-4D97-AF65-F5344CB8AC3E}">
        <p14:creationId xmlns:p14="http://schemas.microsoft.com/office/powerpoint/2010/main" val="4079621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1146220" y="3449635"/>
            <a:ext cx="7637172" cy="2656854"/>
            <a:chOff x="1141" y="173"/>
            <a:chExt cx="6194" cy="2430"/>
          </a:xfrm>
        </p:grpSpPr>
        <p:cxnSp>
          <p:nvCxnSpPr>
            <p:cNvPr id="3" name="Line 14"/>
            <p:cNvCxnSpPr>
              <a:cxnSpLocks noChangeShapeType="1"/>
            </p:cNvCxnSpPr>
            <p:nvPr/>
          </p:nvCxnSpPr>
          <p:spPr bwMode="auto">
            <a:xfrm>
              <a:off x="2099" y="2273"/>
              <a:ext cx="0" cy="32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cxnSp>
        <p:cxnSp>
          <p:nvCxnSpPr>
            <p:cNvPr id="4" name="Line 13"/>
            <p:cNvCxnSpPr>
              <a:cxnSpLocks noChangeShapeType="1"/>
            </p:cNvCxnSpPr>
            <p:nvPr/>
          </p:nvCxnSpPr>
          <p:spPr bwMode="auto">
            <a:xfrm>
              <a:off x="4238" y="2273"/>
              <a:ext cx="0" cy="32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cxnSp>
        <p:cxnSp>
          <p:nvCxnSpPr>
            <p:cNvPr id="5" name="Line 12"/>
            <p:cNvCxnSpPr>
              <a:cxnSpLocks noChangeShapeType="1"/>
            </p:cNvCxnSpPr>
            <p:nvPr/>
          </p:nvCxnSpPr>
          <p:spPr bwMode="auto">
            <a:xfrm>
              <a:off x="6377" y="2273"/>
              <a:ext cx="0" cy="32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cxnSp>
        <p:cxnSp>
          <p:nvCxnSpPr>
            <p:cNvPr id="6" name="Line 11"/>
            <p:cNvCxnSpPr>
              <a:cxnSpLocks noChangeShapeType="1"/>
            </p:cNvCxnSpPr>
            <p:nvPr/>
          </p:nvCxnSpPr>
          <p:spPr bwMode="auto">
            <a:xfrm>
              <a:off x="2099" y="2595"/>
              <a:ext cx="427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cxnSp>
        <p:sp>
          <p:nvSpPr>
            <p:cNvPr id="7" name="Text Box 10"/>
            <p:cNvSpPr txBox="1">
              <a:spLocks noChangeArrowheads="1"/>
            </p:cNvSpPr>
            <p:nvPr/>
          </p:nvSpPr>
          <p:spPr bwMode="auto">
            <a:xfrm>
              <a:off x="5544" y="180"/>
              <a:ext cx="1784" cy="2093"/>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a:spcAft>
                  <a:spcPts val="0"/>
                </a:spcAft>
              </a:pPr>
              <a:r>
                <a:rPr lang="kk-KZ" sz="1000" b="1" dirty="0">
                  <a:effectLst/>
                  <a:latin typeface="Times New Roman" panose="02020603050405020304" pitchFamily="18" charset="0"/>
                  <a:ea typeface="Times New Roman" panose="02020603050405020304" pitchFamily="18" charset="0"/>
                </a:rPr>
                <a:t> </a:t>
              </a:r>
              <a:endParaRPr lang="ru-RU" sz="1100" dirty="0">
                <a:effectLst/>
                <a:latin typeface="Times New Roman" panose="02020603050405020304" pitchFamily="18" charset="0"/>
                <a:ea typeface="Times New Roman" panose="02020603050405020304" pitchFamily="18" charset="0"/>
              </a:endParaRPr>
            </a:p>
            <a:p>
              <a:pPr>
                <a:spcBef>
                  <a:spcPts val="5"/>
                </a:spcBef>
                <a:spcAft>
                  <a:spcPts val="0"/>
                </a:spcAft>
              </a:pPr>
              <a:r>
                <a:rPr lang="kk-KZ" sz="950" b="1" dirty="0">
                  <a:effectLst/>
                  <a:latin typeface="Times New Roman" panose="02020603050405020304" pitchFamily="18" charset="0"/>
                  <a:ea typeface="Times New Roman" panose="02020603050405020304" pitchFamily="18" charset="0"/>
                </a:rPr>
                <a:t> </a:t>
              </a:r>
              <a:endParaRPr lang="ru-RU" sz="1100" dirty="0">
                <a:effectLst/>
                <a:latin typeface="Times New Roman" panose="02020603050405020304" pitchFamily="18" charset="0"/>
                <a:ea typeface="Times New Roman" panose="02020603050405020304" pitchFamily="18" charset="0"/>
              </a:endParaRPr>
            </a:p>
            <a:p>
              <a:pPr marL="40640" marR="53975" indent="150495" algn="ctr">
                <a:lnSpc>
                  <a:spcPct val="116000"/>
                </a:lnSpc>
                <a:spcAft>
                  <a:spcPts val="0"/>
                </a:spcAft>
              </a:pPr>
              <a:r>
                <a:rPr lang="kk-KZ" sz="2800" dirty="0">
                  <a:effectLst/>
                  <a:latin typeface="Times New Roman" panose="02020603050405020304" pitchFamily="18" charset="0"/>
                  <a:ea typeface="Times New Roman" panose="02020603050405020304" pitchFamily="18" charset="0"/>
                </a:rPr>
                <a:t>Жалпы жүйелі ғылым имиджелогия</a:t>
              </a:r>
              <a:endParaRPr lang="ru-RU" sz="4000" dirty="0">
                <a:effectLst/>
                <a:latin typeface="Times New Roman" panose="02020603050405020304" pitchFamily="18" charset="0"/>
                <a:ea typeface="Times New Roman" panose="02020603050405020304" pitchFamily="18" charset="0"/>
              </a:endParaRPr>
            </a:p>
          </p:txBody>
        </p:sp>
        <p:sp>
          <p:nvSpPr>
            <p:cNvPr id="8" name="Text Box 9"/>
            <p:cNvSpPr txBox="1">
              <a:spLocks noChangeArrowheads="1"/>
            </p:cNvSpPr>
            <p:nvPr/>
          </p:nvSpPr>
          <p:spPr bwMode="auto">
            <a:xfrm>
              <a:off x="3207" y="180"/>
              <a:ext cx="2061" cy="2093"/>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a:spcBef>
                  <a:spcPts val="10"/>
                </a:spcBef>
                <a:spcAft>
                  <a:spcPts val="0"/>
                </a:spcAft>
              </a:pPr>
              <a:r>
                <a:rPr lang="kk-KZ" sz="950" b="1" dirty="0">
                  <a:effectLst/>
                  <a:latin typeface="Times New Roman" panose="02020603050405020304" pitchFamily="18" charset="0"/>
                  <a:ea typeface="Times New Roman" panose="02020603050405020304" pitchFamily="18" charset="0"/>
                </a:rPr>
                <a:t> </a:t>
              </a:r>
              <a:endParaRPr lang="ru-RU" sz="1100" dirty="0">
                <a:effectLst/>
                <a:latin typeface="Times New Roman" panose="02020603050405020304" pitchFamily="18" charset="0"/>
                <a:ea typeface="Times New Roman" panose="02020603050405020304" pitchFamily="18" charset="0"/>
              </a:endParaRPr>
            </a:p>
            <a:p>
              <a:pPr marL="35560" marR="34290" algn="ctr">
                <a:spcAft>
                  <a:spcPts val="0"/>
                </a:spcAft>
              </a:pPr>
              <a:r>
                <a:rPr lang="kk-KZ" sz="1600" dirty="0">
                  <a:effectLst/>
                  <a:latin typeface="Times New Roman" panose="02020603050405020304" pitchFamily="18" charset="0"/>
                  <a:ea typeface="Times New Roman" panose="02020603050405020304" pitchFamily="18" charset="0"/>
                </a:rPr>
                <a:t>Имиджелогия ғылымының нақты салалары:</a:t>
              </a:r>
              <a:endParaRPr lang="ru-RU" sz="2400" dirty="0">
                <a:effectLst/>
                <a:latin typeface="Times New Roman" panose="02020603050405020304" pitchFamily="18" charset="0"/>
                <a:ea typeface="Times New Roman" panose="02020603050405020304" pitchFamily="18" charset="0"/>
              </a:endParaRPr>
            </a:p>
            <a:p>
              <a:pPr marL="36195" marR="34290" algn="ctr">
                <a:spcAft>
                  <a:spcPts val="0"/>
                </a:spcAft>
              </a:pPr>
              <a:r>
                <a:rPr lang="kk-KZ" sz="1600" dirty="0">
                  <a:effectLst/>
                  <a:latin typeface="Times New Roman" panose="02020603050405020304" pitchFamily="18" charset="0"/>
                  <a:ea typeface="Times New Roman" panose="02020603050405020304" pitchFamily="18" charset="0"/>
                </a:rPr>
                <a:t>қоғамдық құрылымдары, корпорациялары, тауар территориялары, қоғам салалары, идеалды құрылымдар</a:t>
              </a:r>
              <a:endParaRPr lang="ru-RU" sz="2400" dirty="0">
                <a:effectLst/>
                <a:latin typeface="Times New Roman" panose="02020603050405020304" pitchFamily="18" charset="0"/>
                <a:ea typeface="Times New Roman" panose="02020603050405020304" pitchFamily="18" charset="0"/>
              </a:endParaRPr>
            </a:p>
          </p:txBody>
        </p:sp>
        <p:sp>
          <p:nvSpPr>
            <p:cNvPr id="9" name="Text Box 8"/>
            <p:cNvSpPr txBox="1">
              <a:spLocks noChangeArrowheads="1"/>
            </p:cNvSpPr>
            <p:nvPr/>
          </p:nvSpPr>
          <p:spPr bwMode="auto">
            <a:xfrm>
              <a:off x="1148" y="180"/>
              <a:ext cx="1784" cy="2093"/>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marL="101600" marR="74295" algn="ctr">
                <a:spcBef>
                  <a:spcPts val="340"/>
                </a:spcBef>
                <a:spcAft>
                  <a:spcPts val="0"/>
                </a:spcAft>
              </a:pPr>
              <a:r>
                <a:rPr lang="kk-KZ" sz="1600" dirty="0">
                  <a:effectLst/>
                  <a:latin typeface="Times New Roman" panose="02020603050405020304" pitchFamily="18" charset="0"/>
                  <a:ea typeface="Times New Roman" panose="02020603050405020304" pitchFamily="18" charset="0"/>
                </a:rPr>
                <a:t>Имиджелогияның əдістемелік негіздері: философия, психология, информатиканың сəйкес бөлімдері, психологияның көрініс теориялары</a:t>
              </a:r>
              <a:endParaRPr lang="ru-RU" sz="2400" dirty="0">
                <a:effectLst/>
                <a:latin typeface="Times New Roman" panose="02020603050405020304" pitchFamily="18" charset="0"/>
                <a:ea typeface="Times New Roman" panose="02020603050405020304" pitchFamily="18" charset="0"/>
              </a:endParaRPr>
            </a:p>
          </p:txBody>
        </p:sp>
      </p:grpSp>
      <p:grpSp>
        <p:nvGrpSpPr>
          <p:cNvPr id="10" name="Group 15"/>
          <p:cNvGrpSpPr>
            <a:grpSpLocks/>
          </p:cNvGrpSpPr>
          <p:nvPr/>
        </p:nvGrpSpPr>
        <p:grpSpPr bwMode="auto">
          <a:xfrm>
            <a:off x="2743200" y="767536"/>
            <a:ext cx="4100912" cy="2382592"/>
            <a:chOff x="2091" y="355"/>
            <a:chExt cx="4293" cy="1455"/>
          </a:xfrm>
        </p:grpSpPr>
        <p:cxnSp>
          <p:nvCxnSpPr>
            <p:cNvPr id="11" name="Line 20"/>
            <p:cNvCxnSpPr>
              <a:cxnSpLocks noChangeShapeType="1"/>
            </p:cNvCxnSpPr>
            <p:nvPr/>
          </p:nvCxnSpPr>
          <p:spPr bwMode="auto">
            <a:xfrm>
              <a:off x="4238" y="1168"/>
              <a:ext cx="0" cy="642"/>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cxnSp>
        <p:cxnSp>
          <p:nvCxnSpPr>
            <p:cNvPr id="12" name="Line 19"/>
            <p:cNvCxnSpPr>
              <a:cxnSpLocks noChangeShapeType="1"/>
            </p:cNvCxnSpPr>
            <p:nvPr/>
          </p:nvCxnSpPr>
          <p:spPr bwMode="auto">
            <a:xfrm>
              <a:off x="2099" y="1810"/>
              <a:ext cx="0"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cxnSp>
        <p:cxnSp>
          <p:nvCxnSpPr>
            <p:cNvPr id="13" name="Line 18"/>
            <p:cNvCxnSpPr>
              <a:cxnSpLocks noChangeShapeType="1"/>
            </p:cNvCxnSpPr>
            <p:nvPr/>
          </p:nvCxnSpPr>
          <p:spPr bwMode="auto">
            <a:xfrm>
              <a:off x="6377" y="1810"/>
              <a:ext cx="0"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cxnSp>
        <p:cxnSp>
          <p:nvCxnSpPr>
            <p:cNvPr id="14" name="Line 17"/>
            <p:cNvCxnSpPr>
              <a:cxnSpLocks noChangeShapeType="1"/>
            </p:cNvCxnSpPr>
            <p:nvPr/>
          </p:nvCxnSpPr>
          <p:spPr bwMode="auto">
            <a:xfrm>
              <a:off x="2099" y="1488"/>
              <a:ext cx="4278" cy="0"/>
            </a:xfrm>
            <a:prstGeom prst="line">
              <a:avLst/>
            </a:prstGeom>
            <a:noFill/>
            <a:ln w="9525">
              <a:solidFill>
                <a:srgbClr val="000000"/>
              </a:solidFill>
              <a:prstDash val="solid"/>
              <a:round/>
              <a:headEnd/>
              <a:tailEnd/>
            </a:ln>
            <a:extLst>
              <a:ext uri="{909E8E84-426E-40DD-AFC4-6F175D3DCCD1}">
                <a14:hiddenFill xmlns:a14="http://schemas.microsoft.com/office/drawing/2010/main">
                  <a:noFill/>
                </a14:hiddenFill>
              </a:ext>
            </a:extLst>
          </p:spPr>
        </p:cxnSp>
        <p:sp>
          <p:nvSpPr>
            <p:cNvPr id="15" name="Text Box 16"/>
            <p:cNvSpPr txBox="1">
              <a:spLocks noChangeArrowheads="1"/>
            </p:cNvSpPr>
            <p:nvPr/>
          </p:nvSpPr>
          <p:spPr bwMode="auto">
            <a:xfrm>
              <a:off x="2931" y="362"/>
              <a:ext cx="2613" cy="806"/>
            </a:xfrm>
            <a:prstGeom prst="rect">
              <a:avLst/>
            </a:prstGeom>
            <a:noFill/>
            <a:ln w="952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marL="68580" marR="66040" algn="ctr">
                <a:spcBef>
                  <a:spcPts val="340"/>
                </a:spcBef>
                <a:spcAft>
                  <a:spcPts val="0"/>
                </a:spcAft>
              </a:pPr>
              <a:r>
                <a:rPr lang="kk-KZ" sz="2000" dirty="0">
                  <a:effectLst/>
                  <a:latin typeface="Times New Roman" panose="02020603050405020304" pitchFamily="18" charset="0"/>
                  <a:ea typeface="Times New Roman" panose="02020603050405020304" pitchFamily="18" charset="0"/>
                </a:rPr>
                <a:t>Имидж жайлы білімдер жүйесі имиджелогияның ғылыми негіздері</a:t>
              </a:r>
              <a:endParaRPr lang="ru-RU" sz="3200" dirty="0">
                <a:effectLst/>
                <a:latin typeface="Times New Roman" panose="02020603050405020304" pitchFamily="18" charset="0"/>
                <a:ea typeface="Times New Roman" panose="02020603050405020304" pitchFamily="18" charset="0"/>
              </a:endParaRPr>
            </a:p>
          </p:txBody>
        </p:sp>
      </p:grpSp>
      <p:sp>
        <p:nvSpPr>
          <p:cNvPr id="18" name="Rectangle 21"/>
          <p:cNvSpPr>
            <a:spLocks noChangeArrowheads="1"/>
          </p:cNvSpPr>
          <p:nvPr/>
        </p:nvSpPr>
        <p:spPr bwMode="auto">
          <a:xfrm>
            <a:off x="134938" y="4603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1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endParaRPr>
          </a:p>
          <a:p>
            <a:pPr marL="0" marR="0" lvl="0" indent="215900" algn="l" defTabSz="914400" rtl="0" eaLnBrk="0" fontAlgn="base" latinLnBrk="0" hangingPunct="0">
              <a:lnSpc>
                <a:spcPct val="100000"/>
              </a:lnSpc>
              <a:spcBef>
                <a:spcPct val="0"/>
              </a:spcBef>
              <a:spcAft>
                <a:spcPct val="0"/>
              </a:spcAft>
              <a:buClrTx/>
              <a:buSzTx/>
              <a:buFontTx/>
              <a:buNone/>
              <a:tabLst/>
            </a:pPr>
            <a:r>
              <a:rPr kumimoji="0" lang="kk-KZ" sz="11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r>
            <a:br>
              <a:rPr kumimoji="0" lang="kk-KZ" sz="11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br>
            <a:endParaRPr kumimoji="0" lang="kk-KZ"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97729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800" dirty="0"/>
              <a:t>Имиджелогияға деген сұраныстың жоғары болуын </a:t>
            </a:r>
            <a:r>
              <a:rPr lang="kk-KZ" sz="2800" dirty="0" smtClean="0"/>
              <a:t>имиджелогияның </a:t>
            </a:r>
            <a:r>
              <a:rPr lang="kk-KZ" sz="2800" dirty="0"/>
              <a:t>мынадай қасиеттерді иеленуімен түсіндіруге болады</a:t>
            </a:r>
            <a:r>
              <a:rPr lang="kk-KZ" sz="2800" dirty="0" smtClean="0"/>
              <a:t>:</a:t>
            </a:r>
            <a:endParaRPr lang="ru-RU" sz="2800" dirty="0"/>
          </a:p>
        </p:txBody>
      </p:sp>
      <p:sp>
        <p:nvSpPr>
          <p:cNvPr id="3" name="Объект 2"/>
          <p:cNvSpPr>
            <a:spLocks noGrp="1"/>
          </p:cNvSpPr>
          <p:nvPr>
            <p:ph idx="1"/>
          </p:nvPr>
        </p:nvSpPr>
        <p:spPr/>
        <p:txBody>
          <a:bodyPr>
            <a:normAutofit/>
          </a:bodyPr>
          <a:lstStyle/>
          <a:p>
            <a:pPr lvl="0"/>
            <a:r>
              <a:rPr lang="kk-KZ" dirty="0"/>
              <a:t>заманауи тұлға тəрбиелілігінің маңызды құрамдасы;</a:t>
            </a:r>
            <a:endParaRPr lang="ru-RU" dirty="0"/>
          </a:p>
          <a:p>
            <a:pPr lvl="0"/>
            <a:r>
              <a:rPr lang="kk-KZ" dirty="0"/>
              <a:t>түрлі профильдегі мамандардың кəсіби құзырлығының қа- жетті құрамдасы;</a:t>
            </a:r>
            <a:endParaRPr lang="ru-RU" dirty="0"/>
          </a:p>
          <a:p>
            <a:pPr lvl="0"/>
            <a:r>
              <a:rPr lang="kk-KZ" dirty="0"/>
              <a:t>қоғаммен байланыс бойынша маман, стилист, имиджмейкер сияқты кəсіби қызметтің түрлерін таратуға теориялық əдістемелік негіз жасау.</a:t>
            </a:r>
            <a:endParaRPr lang="ru-RU" dirty="0"/>
          </a:p>
          <a:p>
            <a:endParaRPr lang="ru-RU" dirty="0"/>
          </a:p>
        </p:txBody>
      </p:sp>
    </p:spTree>
    <p:extLst>
      <p:ext uri="{BB962C8B-B14F-4D97-AF65-F5344CB8AC3E}">
        <p14:creationId xmlns:p14="http://schemas.microsoft.com/office/powerpoint/2010/main" val="1784891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 </a:t>
            </a:r>
            <a:r>
              <a:rPr lang="kk-KZ" b="1" dirty="0" smtClean="0"/>
              <a:t>функциялары</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kk-KZ" dirty="0"/>
              <a:t>Имиджелогия функциялары екі топқа бөлінеді: аксиологиялық жəне техникалық. Сонымен қатар ашық жəне жасырынды, ең өзекті функцияларды бөліп көрсетуге болады: ұйымдастырушы- лық, зерттеушілік, болжамды, нақты субъектінің </a:t>
            </a:r>
            <a:r>
              <a:rPr lang="kk-KZ" dirty="0" smtClean="0"/>
              <a:t>толыққандылығын </a:t>
            </a:r>
            <a:r>
              <a:rPr lang="kk-KZ" dirty="0"/>
              <a:t>қамтамасыз ететін функция жəне рационализация функциясы.</a:t>
            </a:r>
            <a:endParaRPr lang="ru-RU" dirty="0"/>
          </a:p>
          <a:p>
            <a:pPr lvl="0"/>
            <a:r>
              <a:rPr lang="kk-KZ" dirty="0"/>
              <a:t>теориялық жəне тəжірибелік білімдердің үлкен көлемін жүйелеуші ғылым ретінде имиджелогияның ұйымдастырушылық функциясы;</a:t>
            </a:r>
            <a:endParaRPr lang="ru-RU" dirty="0"/>
          </a:p>
          <a:p>
            <a:pPr lvl="0"/>
            <a:r>
              <a:rPr lang="kk-KZ" dirty="0"/>
              <a:t>зерттеу функциясы осы саладағы жаңа білімдердің жасалып шығарылуын білдіріп, арнайы зерттеулерге сүйенеді;</a:t>
            </a:r>
            <a:endParaRPr lang="ru-RU" dirty="0"/>
          </a:p>
          <a:p>
            <a:pPr lvl="0"/>
            <a:r>
              <a:rPr lang="kk-KZ" dirty="0"/>
              <a:t>имиджелогияның болжамды функциясы жаңа технология- лардың пайда болуын болжамдап, анықтай отырып, имиджді құру- дың ескірген тиімді емес əдістерінен бас тарту.</a:t>
            </a:r>
            <a:endParaRPr lang="ru-RU" dirty="0"/>
          </a:p>
        </p:txBody>
      </p:sp>
    </p:spTree>
    <p:extLst>
      <p:ext uri="{BB962C8B-B14F-4D97-AF65-F5344CB8AC3E}">
        <p14:creationId xmlns:p14="http://schemas.microsoft.com/office/powerpoint/2010/main" val="1630459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 </a:t>
            </a:r>
            <a:r>
              <a:rPr lang="kk-KZ" b="1" dirty="0" smtClean="0"/>
              <a:t>объектісі</a:t>
            </a:r>
            <a:endParaRPr lang="ru-RU" dirty="0"/>
          </a:p>
        </p:txBody>
      </p:sp>
      <p:sp>
        <p:nvSpPr>
          <p:cNvPr id="3" name="Объект 2"/>
          <p:cNvSpPr>
            <a:spLocks noGrp="1"/>
          </p:cNvSpPr>
          <p:nvPr>
            <p:ph idx="1"/>
          </p:nvPr>
        </p:nvSpPr>
        <p:spPr/>
        <p:txBody>
          <a:bodyPr>
            <a:normAutofit fontScale="92500" lnSpcReduction="20000"/>
          </a:bodyPr>
          <a:lstStyle/>
          <a:p>
            <a:r>
              <a:rPr lang="kk-KZ" dirty="0"/>
              <a:t>Кең мағынада имиджелогия объектісі тұлғаның əлеуметтік қарым-қатынасы мен қоғамдық құрылымдардың барлық кеңісті- гінен тұрады. Имиджелогияның осы контекстінде нақты тұлға имиджі мен жасалған бейненің тікелей тұтынушыларының өзара əрекеттесуінің барлық аспектілері қарастырылады.</a:t>
            </a:r>
            <a:endParaRPr lang="ru-RU" dirty="0"/>
          </a:p>
          <a:p>
            <a:r>
              <a:rPr lang="kk-KZ" dirty="0"/>
              <a:t>Имиджелогия объектісі тұлғалық жəне бұқаралық санадағы имидж түрлерінің өрісі ретінде, сонымен қатар осы өрістерді «тол- тырудың» ерекшелігін анықтау қарастырылады. Өрістердің мазмұ- нына имиджмейкинг субъектісінің тұлғалық сипаттамалары, тиімді өңделген имидждің көрсеткіштері, имидж бағытталуы тиіс мақ- сатты аудиторияның ерекшеліктері кіреді.</a:t>
            </a:r>
            <a:endParaRPr lang="ru-RU" dirty="0"/>
          </a:p>
          <a:p>
            <a:r>
              <a:rPr lang="kk-KZ" dirty="0"/>
              <a:t>Имиджелогия объектісі адамдардың саналарында басқа адам жайлы түсінік, бейне, көзқарас ретінде анықталады</a:t>
            </a:r>
            <a:r>
              <a:rPr lang="kk-KZ" dirty="0" smtClean="0"/>
              <a:t>.</a:t>
            </a:r>
            <a:endParaRPr lang="ru-RU" dirty="0"/>
          </a:p>
        </p:txBody>
      </p:sp>
    </p:spTree>
    <p:extLst>
      <p:ext uri="{BB962C8B-B14F-4D97-AF65-F5344CB8AC3E}">
        <p14:creationId xmlns:p14="http://schemas.microsoft.com/office/powerpoint/2010/main" val="2238737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 </a:t>
            </a:r>
            <a:r>
              <a:rPr lang="kk-KZ" b="1" dirty="0" smtClean="0"/>
              <a:t>пəні</a:t>
            </a:r>
            <a:endParaRPr lang="ru-RU" dirty="0"/>
          </a:p>
        </p:txBody>
      </p:sp>
      <p:sp>
        <p:nvSpPr>
          <p:cNvPr id="3" name="Объект 2"/>
          <p:cNvSpPr>
            <a:spLocks noGrp="1"/>
          </p:cNvSpPr>
          <p:nvPr>
            <p:ph idx="1"/>
          </p:nvPr>
        </p:nvSpPr>
        <p:spPr/>
        <p:txBody>
          <a:bodyPr/>
          <a:lstStyle/>
          <a:p>
            <a:r>
              <a:rPr lang="kk-KZ" dirty="0"/>
              <a:t>Имиджелогия пəнінің негізі ретінде мақсаттылы аудитория өкілдерінің санасында қалыптасатын сипаттамалар мен белгілердің жиынтығы болып табылатын динамикалы дамитын ақпараттық азық </a:t>
            </a:r>
            <a:r>
              <a:rPr lang="kk-KZ" dirty="0" smtClean="0"/>
              <a:t>түсіндіріледі.</a:t>
            </a:r>
          </a:p>
          <a:p>
            <a:r>
              <a:rPr lang="kk-KZ" dirty="0" smtClean="0"/>
              <a:t>Имиджелогия </a:t>
            </a:r>
            <a:r>
              <a:rPr lang="kk-KZ" dirty="0"/>
              <a:t>пəніне верификация принциптері мен механизм- дері жəне қойылған мақсаттарға жету мен əлеуметтік шынайылық- қа қатысу тиімділігінің көзқарасы тарапынан жасалып шығарылған бейненің бағалануы жатқызылады.</a:t>
            </a:r>
            <a:endParaRPr lang="ru-RU" dirty="0"/>
          </a:p>
          <a:p>
            <a:endParaRPr lang="ru-RU" dirty="0"/>
          </a:p>
        </p:txBody>
      </p:sp>
    </p:spTree>
    <p:extLst>
      <p:ext uri="{BB962C8B-B14F-4D97-AF65-F5344CB8AC3E}">
        <p14:creationId xmlns:p14="http://schemas.microsoft.com/office/powerpoint/2010/main" val="3658793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69441"/>
          </a:xfrm>
          <a:prstGeom prst="rect">
            <a:avLst/>
          </a:prstGeom>
          <a:noFill/>
        </p:spPr>
        <p:txBody>
          <a:bodyPr wrap="square" rtlCol="0">
            <a:spAutoFit/>
          </a:bodyPr>
          <a:lstStyle/>
          <a:p>
            <a:r>
              <a:rPr lang="ru-RU" sz="4400" b="1" dirty="0" err="1"/>
              <a:t>Саяси</a:t>
            </a:r>
            <a:r>
              <a:rPr lang="ru-RU" sz="4400" b="1" dirty="0"/>
              <a:t> </a:t>
            </a:r>
            <a:r>
              <a:rPr lang="ru-RU" sz="4400" b="1" dirty="0" err="1"/>
              <a:t>имиджелогия</a:t>
            </a:r>
            <a:endParaRPr lang="ru-RU" sz="4400" b="1" dirty="0">
              <a:latin typeface="Arial" panose="020B0604020202020204" pitchFamily="34" charset="0"/>
            </a:endParaRPr>
          </a:p>
        </p:txBody>
      </p:sp>
      <p:sp>
        <p:nvSpPr>
          <p:cNvPr id="6" name="TextBox 5"/>
          <p:cNvSpPr txBox="1"/>
          <p:nvPr/>
        </p:nvSpPr>
        <p:spPr>
          <a:xfrm>
            <a:off x="1775520" y="3717032"/>
            <a:ext cx="9601067" cy="1426096"/>
          </a:xfrm>
          <a:prstGeom prst="rect">
            <a:avLst/>
          </a:prstGeom>
          <a:noFill/>
        </p:spPr>
        <p:txBody>
          <a:bodyPr wrap="square" rtlCol="0">
            <a:spAutoFit/>
          </a:bodyPr>
          <a:lstStyle/>
          <a:p>
            <a:r>
              <a:rPr lang="ru-RU" sz="4267" b="1" dirty="0" err="1"/>
              <a:t>Дәріс</a:t>
            </a:r>
            <a:r>
              <a:rPr lang="ru-RU" sz="4267" b="1" dirty="0"/>
              <a:t> </a:t>
            </a:r>
            <a:r>
              <a:rPr lang="ru-RU" sz="4267" b="1" dirty="0" smtClean="0"/>
              <a:t>2</a:t>
            </a:r>
            <a:endParaRPr lang="ru-RU" sz="4267" dirty="0"/>
          </a:p>
          <a:p>
            <a:r>
              <a:rPr lang="kk-KZ" sz="4400" dirty="0"/>
              <a:t>Имиджелогияның пəні мен міндеттері</a:t>
            </a:r>
            <a:endParaRPr lang="ru-RU" sz="4267"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8028642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1325563"/>
          </a:xfrm>
        </p:spPr>
        <p:txBody>
          <a:bodyPr>
            <a:normAutofit/>
          </a:bodyPr>
          <a:lstStyle/>
          <a:p>
            <a:pPr algn="ctr"/>
            <a:r>
              <a:rPr lang="kk-KZ" dirty="0"/>
              <a:t>Имиджді зерттеудің </a:t>
            </a:r>
            <a:r>
              <a:rPr lang="kk-KZ" i="1" dirty="0"/>
              <a:t>негізгі əдістері</a:t>
            </a:r>
            <a:r>
              <a:rPr lang="kk-KZ" dirty="0" smtClean="0"/>
              <a:t>:</a:t>
            </a:r>
            <a:endParaRPr lang="ru-RU" dirty="0"/>
          </a:p>
        </p:txBody>
      </p:sp>
      <p:sp>
        <p:nvSpPr>
          <p:cNvPr id="3" name="Объект 2"/>
          <p:cNvSpPr>
            <a:spLocks noGrp="1"/>
          </p:cNvSpPr>
          <p:nvPr>
            <p:ph idx="1"/>
          </p:nvPr>
        </p:nvSpPr>
        <p:spPr>
          <a:xfrm>
            <a:off x="838200" y="1325563"/>
            <a:ext cx="10515600" cy="4351338"/>
          </a:xfrm>
        </p:spPr>
        <p:txBody>
          <a:bodyPr>
            <a:noAutofit/>
          </a:bodyPr>
          <a:lstStyle/>
          <a:p>
            <a:r>
              <a:rPr lang="kk-KZ" sz="2600" dirty="0"/>
              <a:t>Алғашқысы адамның абыройлығын көрсетудің түрлі əдістері- нен тұратын виртуалды жəне шынайы конструкциясы ретіндегі имиджді зерттеуді қарастырады.</a:t>
            </a:r>
            <a:endParaRPr lang="ru-RU" sz="2600" dirty="0"/>
          </a:p>
          <a:p>
            <a:r>
              <a:rPr lang="kk-KZ" sz="2600" dirty="0"/>
              <a:t>Екіншісі коммуникативті бірлігі имидж болып табылатын бұ- қаралық сана ретіндегі имиджелогия пəнін анықтайды.</a:t>
            </a:r>
            <a:endParaRPr lang="ru-RU" sz="2600" dirty="0"/>
          </a:p>
          <a:p>
            <a:r>
              <a:rPr lang="kk-KZ" sz="2600" dirty="0"/>
              <a:t>Үшінші əдіс қолданбалы сипатқа ие: имиджелогия пəні қалып- ты имиджді қалыптастырудың, позитивті бейнені, адам жайлы позитивті көзқарасты құрудың жолдары мен əдістерінен тұрады.</a:t>
            </a:r>
            <a:endParaRPr lang="ru-RU" sz="2600" dirty="0"/>
          </a:p>
          <a:p>
            <a:r>
              <a:rPr lang="kk-KZ" sz="2600" dirty="0"/>
              <a:t>Төртінші əдіс қоғамдық тұрмыстағы имидждер функциялары мен рөлін, олардың филогенетикалық жəне онтогенетикалық алғы- шарттарын, түрлі имидждерді қалыптастыру, əрекеттендіру, бас- қарудың заңдылықтары </a:t>
            </a:r>
            <a:r>
              <a:rPr lang="kk-KZ" sz="2600" dirty="0" smtClean="0"/>
              <a:t>мен </a:t>
            </a:r>
            <a:r>
              <a:rPr lang="kk-KZ" sz="2600" dirty="0"/>
              <a:t>қозғалысқа келтіруші күштерін, шарттарын зерттеуге </a:t>
            </a:r>
            <a:r>
              <a:rPr lang="kk-KZ" sz="2600" dirty="0" smtClean="0"/>
              <a:t>зейін </a:t>
            </a:r>
            <a:r>
              <a:rPr lang="kk-KZ" sz="2600" dirty="0"/>
              <a:t>қояды.</a:t>
            </a:r>
            <a:endParaRPr lang="ru-RU" sz="2600" dirty="0"/>
          </a:p>
        </p:txBody>
      </p:sp>
    </p:spTree>
    <p:extLst>
      <p:ext uri="{BB962C8B-B14F-4D97-AF65-F5344CB8AC3E}">
        <p14:creationId xmlns:p14="http://schemas.microsoft.com/office/powerpoint/2010/main" val="4043856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dirty="0"/>
              <a:t>Имидж жайлы білімдердің күллі жүйесі үшке бөлінеді</a:t>
            </a:r>
            <a:r>
              <a:rPr lang="kk-KZ" dirty="0" smtClean="0"/>
              <a:t>:</a:t>
            </a:r>
            <a:endParaRPr lang="ru-RU" dirty="0"/>
          </a:p>
        </p:txBody>
      </p:sp>
      <p:sp>
        <p:nvSpPr>
          <p:cNvPr id="3" name="Объект 2"/>
          <p:cNvSpPr>
            <a:spLocks noGrp="1"/>
          </p:cNvSpPr>
          <p:nvPr>
            <p:ph idx="1"/>
          </p:nvPr>
        </p:nvSpPr>
        <p:spPr/>
        <p:txBody>
          <a:bodyPr>
            <a:normAutofit/>
          </a:bodyPr>
          <a:lstStyle/>
          <a:p>
            <a:pPr lvl="0"/>
            <a:r>
              <a:rPr lang="kk-KZ" sz="4800" dirty="0"/>
              <a:t>имиджелогияның əдістемелік негіздері;</a:t>
            </a:r>
            <a:endParaRPr lang="ru-RU" sz="4800" dirty="0"/>
          </a:p>
          <a:p>
            <a:pPr lvl="0"/>
            <a:r>
              <a:rPr lang="kk-KZ" sz="4800" dirty="0"/>
              <a:t>имидж жайлы нақты ғылымдар;</a:t>
            </a:r>
            <a:endParaRPr lang="ru-RU" sz="4800" dirty="0"/>
          </a:p>
          <a:p>
            <a:pPr lvl="0"/>
            <a:r>
              <a:rPr lang="kk-KZ" sz="4800" dirty="0"/>
              <a:t>жүйелік позициялардан имидж жайлы білімдерді біріктіруші имиджелогия;</a:t>
            </a:r>
            <a:endParaRPr lang="ru-RU" sz="4800" dirty="0"/>
          </a:p>
          <a:p>
            <a:pPr marL="0" indent="0">
              <a:buNone/>
            </a:pPr>
            <a:endParaRPr lang="ru-RU" sz="4800" dirty="0"/>
          </a:p>
        </p:txBody>
      </p:sp>
    </p:spTree>
    <p:extLst>
      <p:ext uri="{BB962C8B-B14F-4D97-AF65-F5344CB8AC3E}">
        <p14:creationId xmlns:p14="http://schemas.microsoft.com/office/powerpoint/2010/main" val="32066109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a:t>Имиджелогия принциптері белгілі, олар</a:t>
            </a:r>
            <a:r>
              <a:rPr lang="kk-KZ" dirty="0" smtClean="0"/>
              <a:t>:</a:t>
            </a:r>
            <a:endParaRPr lang="ru-RU" dirty="0"/>
          </a:p>
        </p:txBody>
      </p:sp>
      <p:sp>
        <p:nvSpPr>
          <p:cNvPr id="3" name="Объект 2"/>
          <p:cNvSpPr>
            <a:spLocks noGrp="1"/>
          </p:cNvSpPr>
          <p:nvPr>
            <p:ph idx="1"/>
          </p:nvPr>
        </p:nvSpPr>
        <p:spPr/>
        <p:txBody>
          <a:bodyPr>
            <a:normAutofit/>
          </a:bodyPr>
          <a:lstStyle/>
          <a:p>
            <a:pPr lvl="0"/>
            <a:r>
              <a:rPr lang="kk-KZ" dirty="0"/>
              <a:t>басты принцип – адамдарға ұнай білу, ең жақсыны анықтау жəне оған сəйкес эстетикалық форманы қалыптастыру;</a:t>
            </a:r>
            <a:endParaRPr lang="ru-RU" dirty="0"/>
          </a:p>
          <a:p>
            <a:pPr lvl="0"/>
            <a:r>
              <a:rPr lang="kk-KZ" dirty="0"/>
              <a:t>өзін-өзі тəрбиелеу мен өзін-өзі жетілдіру;</a:t>
            </a:r>
            <a:endParaRPr lang="ru-RU" dirty="0"/>
          </a:p>
          <a:p>
            <a:pPr lvl="0"/>
            <a:r>
              <a:rPr lang="kk-KZ" dirty="0"/>
              <a:t>визуалды бейненің гармониясы;</a:t>
            </a:r>
            <a:endParaRPr lang="ru-RU" dirty="0"/>
          </a:p>
          <a:p>
            <a:pPr lvl="0"/>
            <a:r>
              <a:rPr lang="kk-KZ" dirty="0"/>
              <a:t>коммуникативті жəне сөйлеу ықпалдары;</a:t>
            </a:r>
            <a:endParaRPr lang="ru-RU" dirty="0"/>
          </a:p>
          <a:p>
            <a:pPr lvl="0"/>
            <a:r>
              <a:rPr lang="kk-KZ" dirty="0"/>
              <a:t>өзін-өзі реттеу (Апраксина М.В</a:t>
            </a:r>
            <a:r>
              <a:rPr lang="kk-KZ" dirty="0" smtClean="0"/>
              <a:t>.).</a:t>
            </a:r>
            <a:endParaRPr lang="ru-RU" dirty="0"/>
          </a:p>
        </p:txBody>
      </p:sp>
    </p:spTree>
    <p:extLst>
      <p:ext uri="{BB962C8B-B14F-4D97-AF65-F5344CB8AC3E}">
        <p14:creationId xmlns:p14="http://schemas.microsoft.com/office/powerpoint/2010/main" val="18094747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 </a:t>
            </a:r>
            <a:r>
              <a:rPr lang="kk-KZ" b="1" dirty="0" smtClean="0"/>
              <a:t>деңгейлері</a:t>
            </a:r>
            <a:endParaRPr lang="ru-RU" dirty="0"/>
          </a:p>
        </p:txBody>
      </p:sp>
      <p:sp>
        <p:nvSpPr>
          <p:cNvPr id="3" name="Объект 2"/>
          <p:cNvSpPr>
            <a:spLocks noGrp="1"/>
          </p:cNvSpPr>
          <p:nvPr>
            <p:ph idx="1"/>
          </p:nvPr>
        </p:nvSpPr>
        <p:spPr/>
        <p:txBody>
          <a:bodyPr>
            <a:normAutofit fontScale="92500" lnSpcReduction="20000"/>
          </a:bodyPr>
          <a:lstStyle/>
          <a:p>
            <a:r>
              <a:rPr lang="kk-KZ" dirty="0"/>
              <a:t>Имиджелогияның екі деңгейін бөліп көрсетеді, яғни теориялық жəне тəжірибелік. Теориялық деңгейде имиджді жəне оның құрам- дастарын зерттеудің принциптері, əдістері, құралдары, сонымен қатар имиджелогиялық мəселелерді қалыптастыратын теориялық білімдердің концептуалды мəселелері зерттеледі.</a:t>
            </a:r>
            <a:endParaRPr lang="ru-RU" dirty="0"/>
          </a:p>
          <a:p>
            <a:r>
              <a:rPr lang="kk-KZ" dirty="0"/>
              <a:t>Имиджелогияны дамытуға имидж концепциясын тікелей жасаушылар, яғни дизайнерлер, визажистер, модельерлер, шаш- таразшылар тəжірибелік үлестерін қосқан болатын.</a:t>
            </a:r>
            <a:endParaRPr lang="ru-RU" dirty="0"/>
          </a:p>
          <a:p>
            <a:r>
              <a:rPr lang="kk-KZ" dirty="0" smtClean="0"/>
              <a:t>Тəжірибелік </a:t>
            </a:r>
            <a:r>
              <a:rPr lang="kk-KZ" dirty="0"/>
              <a:t>деңгейдің негізгі құрамдастары түрлі салалардағы имиджге деген əртүрлі əлеуметтік топтардың қарым-қатынастарын зерттеу бойынша сыртқы нақты қолданбалы əлеуметтік зерттеу- лерге жəне нақты субъектінің имиджін қалыптастыру, əрекеттен- діру жəне дамытудың техникалары мен əдістерінің жиынтығынан тұратын ішкілерге бөлінеді.</a:t>
            </a:r>
            <a:endParaRPr lang="ru-RU" dirty="0"/>
          </a:p>
          <a:p>
            <a:endParaRPr lang="ru-RU" dirty="0"/>
          </a:p>
        </p:txBody>
      </p:sp>
    </p:spTree>
    <p:extLst>
      <p:ext uri="{BB962C8B-B14F-4D97-AF65-F5344CB8AC3E}">
        <p14:creationId xmlns:p14="http://schemas.microsoft.com/office/powerpoint/2010/main" val="2818003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800" b="1" dirty="0"/>
              <a:t>Имиджелогияның өз заңдары бар:</a:t>
            </a:r>
            <a:endParaRPr lang="ru-RU" sz="2800" b="1" dirty="0"/>
          </a:p>
        </p:txBody>
      </p:sp>
      <p:sp>
        <p:nvSpPr>
          <p:cNvPr id="3" name="Объект 2"/>
          <p:cNvSpPr>
            <a:spLocks noGrp="1"/>
          </p:cNvSpPr>
          <p:nvPr>
            <p:ph idx="1"/>
          </p:nvPr>
        </p:nvSpPr>
        <p:spPr/>
        <p:txBody>
          <a:bodyPr>
            <a:normAutofit fontScale="92500" lnSpcReduction="10000"/>
          </a:bodyPr>
          <a:lstStyle/>
          <a:p>
            <a:pPr lvl="0"/>
            <a:r>
              <a:rPr lang="kk-KZ" dirty="0"/>
              <a:t>Бұқаралық жəне топтық санада қалыптасқан түсініктерге жəне үміттерге сай жіберілім арналарының имидждік сипаттама- ларын гармониялау заңы.</a:t>
            </a:r>
            <a:endParaRPr lang="ru-RU" dirty="0"/>
          </a:p>
          <a:p>
            <a:pPr lvl="0"/>
            <a:r>
              <a:rPr lang="kk-KZ" dirty="0"/>
              <a:t>Бірнеше рет қайталанатын жəне кері байланыс арналары арқылы қабылданатын қоғамдық көзқарас жауабына байланысты түзетілуімен қарама-қайшы келмейтін вербалды жəне вербалды емес хабарламаларды енгізу жол мен ақпараттық арналарды ке- шенді басқарудың заңы.</a:t>
            </a:r>
            <a:endParaRPr lang="ru-RU" dirty="0"/>
          </a:p>
          <a:p>
            <a:pPr lvl="0"/>
            <a:r>
              <a:rPr lang="kk-KZ" dirty="0"/>
              <a:t>Субъектінің тұлғалық, топтық немесе қоғамдыққа ендіру үшін объектіге сай немесе соған арналған қасиеттерін іріктеп таң- дауының заңы (тұлғалар, корпорациялар, қоғамдар, заттар, идеал- ды құрылымдар.</a:t>
            </a:r>
            <a:endParaRPr lang="ru-RU" dirty="0"/>
          </a:p>
        </p:txBody>
      </p:sp>
    </p:spTree>
    <p:extLst>
      <p:ext uri="{BB962C8B-B14F-4D97-AF65-F5344CB8AC3E}">
        <p14:creationId xmlns:p14="http://schemas.microsoft.com/office/powerpoint/2010/main" val="1165810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Имиджелогиялық білім дамуының негізгі </a:t>
            </a:r>
            <a:r>
              <a:rPr lang="kk-KZ" b="1" dirty="0" smtClean="0"/>
              <a:t>бағыттары</a:t>
            </a:r>
            <a:endParaRPr lang="ru-RU" dirty="0"/>
          </a:p>
        </p:txBody>
      </p:sp>
      <p:sp>
        <p:nvSpPr>
          <p:cNvPr id="3" name="Объект 2"/>
          <p:cNvSpPr>
            <a:spLocks noGrp="1"/>
          </p:cNvSpPr>
          <p:nvPr>
            <p:ph idx="1"/>
          </p:nvPr>
        </p:nvSpPr>
        <p:spPr/>
        <p:txBody>
          <a:bodyPr>
            <a:normAutofit fontScale="92500" lnSpcReduction="20000"/>
          </a:bodyPr>
          <a:lstStyle/>
          <a:p>
            <a:pPr lvl="0"/>
            <a:r>
              <a:rPr lang="kk-KZ" dirty="0"/>
              <a:t>Ғылыми талдаудың пəндік өрісінің негізгі мəселелері мен пəндік өрісін анықтау, имиджелогияның заманауи ғылымдар жүйе- сіндегі орнын анықтау.</a:t>
            </a:r>
            <a:endParaRPr lang="ru-RU" dirty="0"/>
          </a:p>
          <a:p>
            <a:pPr lvl="0"/>
            <a:r>
              <a:rPr lang="kk-KZ" dirty="0"/>
              <a:t>Имиджелогиялық білім құрылымының қалыптасуы.</a:t>
            </a:r>
            <a:endParaRPr lang="ru-RU" dirty="0"/>
          </a:p>
          <a:p>
            <a:pPr lvl="0"/>
            <a:r>
              <a:rPr lang="kk-KZ" dirty="0"/>
              <a:t>Имиджелогия теориясы мен əдістемелігінің жасалып шы- ғарылуы.</a:t>
            </a:r>
            <a:endParaRPr lang="ru-RU" dirty="0"/>
          </a:p>
          <a:p>
            <a:pPr lvl="0"/>
            <a:r>
              <a:rPr lang="kk-KZ" dirty="0"/>
              <a:t>Имиджелогияның орталықты мəселелерін шешудің концеп- туалды əдістері мен теориялық əдістемелік бағыттарының дамуы.</a:t>
            </a:r>
            <a:endParaRPr lang="ru-RU" dirty="0"/>
          </a:p>
          <a:p>
            <a:pPr lvl="0"/>
            <a:r>
              <a:rPr lang="kk-KZ" dirty="0"/>
              <a:t>Тəжірибелік бағдарланған жəне қолданбалы бағыттардың жасалып шығарылуы.</a:t>
            </a:r>
            <a:endParaRPr lang="ru-RU" dirty="0"/>
          </a:p>
          <a:p>
            <a:r>
              <a:rPr lang="kk-KZ" dirty="0"/>
              <a:t>Имиджелогия гуманитарлық ғылым ретінде өзінің категориялы жəне əдістемелік аппаратын иеленеді. («Имидж» түсінігі 3-дəрісте ашығынан талқыланады</a:t>
            </a:r>
            <a:r>
              <a:rPr lang="kk-KZ" dirty="0" smtClean="0"/>
              <a:t>)</a:t>
            </a:r>
            <a:endParaRPr lang="ru-RU" dirty="0"/>
          </a:p>
        </p:txBody>
      </p:sp>
    </p:spTree>
    <p:extLst>
      <p:ext uri="{BB962C8B-B14F-4D97-AF65-F5344CB8AC3E}">
        <p14:creationId xmlns:p14="http://schemas.microsoft.com/office/powerpoint/2010/main" val="32237093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Имиджелогия əдістері. </a:t>
            </a:r>
            <a:endParaRPr lang="ru-RU" dirty="0"/>
          </a:p>
        </p:txBody>
      </p:sp>
      <p:sp>
        <p:nvSpPr>
          <p:cNvPr id="3" name="Объект 2"/>
          <p:cNvSpPr>
            <a:spLocks noGrp="1"/>
          </p:cNvSpPr>
          <p:nvPr>
            <p:ph idx="1"/>
          </p:nvPr>
        </p:nvSpPr>
        <p:spPr/>
        <p:txBody>
          <a:bodyPr>
            <a:normAutofit fontScale="92500" lnSpcReduction="10000"/>
          </a:bodyPr>
          <a:lstStyle/>
          <a:p>
            <a:r>
              <a:rPr lang="kk-KZ" dirty="0"/>
              <a:t>Зерттеушілердің ойынша, бұл əдістер кеңістікті шығармашылыққа, имидж модельдеуге, саяси əлеумет- тануға, психикалық семиотикаға тікелей қатысты болып келеді. Əдістерді зерттеудің сəйкес құрал-жабдықтарының болуын ұйғара- тындарын ескеру жөн. Мысалға, Г.Г. Почепцов ғылыми зерттеулер мен тəжірибелік имиджмейкерлік салада қолданылатын негізгі құралдардың тізімін келтіреді: позициялану, манипуляциялау, аңыздандыру, эмоционалдылық, формат, вербалдау, нақтылан- дыру, ақпараттық зейінделу, мақсаттардың, қарама-қайшы сигнал- дарды жіберудің өзгеруі, аралықтандыру, метафоралау, визуалдау, қоғамдық сауалнама жүргізу, нейролингвистикалық бағдарлау, қабылдау моделін енгізу, белгілердің контекстілі тұрғыдан </a:t>
            </a:r>
            <a:r>
              <a:rPr lang="kk-KZ" dirty="0" smtClean="0"/>
              <a:t>енгізілуі.</a:t>
            </a:r>
            <a:r>
              <a:rPr lang="kk-KZ" dirty="0"/>
              <a:t/>
            </a:r>
            <a:br>
              <a:rPr lang="kk-KZ" dirty="0"/>
            </a:br>
            <a:endParaRPr lang="ru-RU" dirty="0"/>
          </a:p>
        </p:txBody>
      </p:sp>
    </p:spTree>
    <p:extLst>
      <p:ext uri="{BB962C8B-B14F-4D97-AF65-F5344CB8AC3E}">
        <p14:creationId xmlns:p14="http://schemas.microsoft.com/office/powerpoint/2010/main" val="3486001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pPr algn="ctr"/>
            <a:r>
              <a:rPr lang="ru-RU" sz="3200" b="1" dirty="0" err="1">
                <a:latin typeface="Arial" panose="020B0604020202020204" pitchFamily="34" charset="0"/>
                <a:cs typeface="Arial" panose="020B0604020202020204" pitchFamily="34" charset="0"/>
              </a:rPr>
              <a:t>Дәріс</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жоспары</a:t>
            </a:r>
            <a:r>
              <a:rPr lang="" sz="3200" b="1" dirty="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kk-KZ" sz="3200" dirty="0">
                <a:latin typeface="Arial" panose="020B0604020202020204" pitchFamily="34" charset="0"/>
                <a:cs typeface="Arial" panose="020B0604020202020204" pitchFamily="34" charset="0"/>
              </a:rPr>
              <a:t>Имиджелогияның ғылыми </a:t>
            </a:r>
            <a:r>
              <a:rPr lang="kk-KZ" sz="3200" dirty="0" smtClean="0">
                <a:latin typeface="Arial" panose="020B0604020202020204" pitchFamily="34" charset="0"/>
                <a:cs typeface="Arial" panose="020B0604020202020204" pitchFamily="34" charset="0"/>
              </a:rPr>
              <a:t>бағыттары</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latin typeface="Arial" panose="020B0604020202020204" pitchFamily="34" charset="0"/>
                <a:cs typeface="Arial" panose="020B0604020202020204" pitchFamily="34" charset="0"/>
              </a:rPr>
              <a:t>Имиджелогияның анықтамалары</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latin typeface="Arial" panose="020B0604020202020204" pitchFamily="34" charset="0"/>
                <a:cs typeface="Arial" panose="020B0604020202020204" pitchFamily="34" charset="0"/>
              </a:rPr>
              <a:t>Имидж зерттеу </a:t>
            </a:r>
            <a:r>
              <a:rPr lang="kk-KZ" sz="3200" dirty="0" smtClean="0">
                <a:latin typeface="Arial" panose="020B0604020202020204" pitchFamily="34" charset="0"/>
                <a:cs typeface="Arial" panose="020B0604020202020204" pitchFamily="34" charset="0"/>
              </a:rPr>
              <a:t>әдістері</a:t>
            </a:r>
          </a:p>
          <a:p>
            <a:pPr>
              <a:buFontTx/>
              <a:buChar char="-"/>
            </a:pPr>
            <a:r>
              <a:rPr lang="kk-KZ" sz="3200" dirty="0">
                <a:latin typeface="Arial" panose="020B0604020202020204" pitchFamily="34" charset="0"/>
                <a:cs typeface="Arial" panose="020B0604020202020204" pitchFamily="34" charset="0"/>
              </a:rPr>
              <a:t>Имиджелогия </a:t>
            </a:r>
            <a:r>
              <a:rPr lang="kk-KZ" sz="3200" dirty="0" smtClean="0">
                <a:latin typeface="Arial" panose="020B0604020202020204" pitchFamily="34" charset="0"/>
                <a:cs typeface="Arial" panose="020B0604020202020204" pitchFamily="34" charset="0"/>
              </a:rPr>
              <a:t>функциялары, объектісі, пәні</a:t>
            </a:r>
          </a:p>
          <a:p>
            <a:pPr>
              <a:buFontTx/>
              <a:buChar char="-"/>
            </a:pPr>
            <a:r>
              <a:rPr lang="kk-KZ" sz="3200" dirty="0">
                <a:latin typeface="Arial" panose="020B0604020202020204" pitchFamily="34" charset="0"/>
                <a:cs typeface="Arial" panose="020B0604020202020204" pitchFamily="34" charset="0"/>
              </a:rPr>
              <a:t>Имиджді зерттеудің негізгі əдістері</a:t>
            </a:r>
            <a:endParaRPr lang="kk-KZ" sz="3200" dirty="0" smtClean="0">
              <a:latin typeface="Arial" panose="020B0604020202020204" pitchFamily="34" charset="0"/>
              <a:cs typeface="Arial" panose="020B0604020202020204" pitchFamily="34" charset="0"/>
            </a:endParaRPr>
          </a:p>
          <a:p>
            <a:pPr>
              <a:buFontTx/>
              <a:buChar char="-"/>
            </a:pP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899388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57784"/>
            <a:ext cx="10515600" cy="5619179"/>
          </a:xfrm>
        </p:spPr>
        <p:txBody>
          <a:bodyPr>
            <a:noAutofit/>
          </a:bodyPr>
          <a:lstStyle/>
          <a:p>
            <a:pPr marL="0" indent="0">
              <a:buNone/>
            </a:pPr>
            <a:r>
              <a:rPr lang="kk-KZ" sz="3200" dirty="0"/>
              <a:t>Имиджелогияны жасап шығарумен зерттеушілердің көбі </a:t>
            </a:r>
            <a:r>
              <a:rPr lang="kk-KZ" sz="3200" dirty="0" smtClean="0"/>
              <a:t>айналысады</a:t>
            </a:r>
            <a:r>
              <a:rPr lang="kk-KZ" sz="3200" dirty="0"/>
              <a:t>. Онда құралды имиджелогия, тұлғалықты имиджелогия, ұлттық имиджелогия сияқты бағыттар пайда болған. Сонымен қатар келесі түрлері бөлініп шығады</a:t>
            </a:r>
            <a:r>
              <a:rPr lang="kk-KZ" sz="3200" dirty="0" smtClean="0"/>
              <a:t>:</a:t>
            </a:r>
            <a:endParaRPr lang="en-US" sz="3200" dirty="0" smtClean="0"/>
          </a:p>
          <a:p>
            <a:pPr lvl="0"/>
            <a:r>
              <a:rPr lang="kk-KZ" sz="3200" dirty="0"/>
              <a:t>тұлға имиджелогиясы (саяси, қоғам қайраткері, ұйым жетек- шісі, өнер, ғылым өкілдері, əскери адамдар, студенттер);</a:t>
            </a:r>
            <a:endParaRPr lang="ru-RU" sz="3200" dirty="0"/>
          </a:p>
          <a:p>
            <a:pPr lvl="0"/>
            <a:r>
              <a:rPr lang="kk-KZ" sz="3200" dirty="0"/>
              <a:t>қоғамдық құрылымдардың, қоғам ұяшықтарының имидже- логиясы (отбасы, партия, қоғамдық ұйым, этнос жəне т.б.);</a:t>
            </a:r>
            <a:endParaRPr lang="ru-RU" sz="3200" dirty="0"/>
          </a:p>
          <a:p>
            <a:pPr lvl="0"/>
            <a:r>
              <a:rPr lang="kk-KZ" sz="3200" dirty="0"/>
              <a:t>корпорациялар имиджелогиясы (кəсіпорындар, қорлар, банк- тер жəне т.б.);</a:t>
            </a:r>
            <a:endParaRPr lang="ru-RU" sz="3200" dirty="0"/>
          </a:p>
          <a:p>
            <a:endParaRPr lang="ru-RU" sz="3200" dirty="0"/>
          </a:p>
        </p:txBody>
      </p:sp>
    </p:spTree>
    <p:extLst>
      <p:ext uri="{BB962C8B-B14F-4D97-AF65-F5344CB8AC3E}">
        <p14:creationId xmlns:p14="http://schemas.microsoft.com/office/powerpoint/2010/main" val="3617104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3504"/>
            <a:ext cx="10515600" cy="5573459"/>
          </a:xfrm>
        </p:spPr>
        <p:txBody>
          <a:bodyPr>
            <a:normAutofit/>
          </a:bodyPr>
          <a:lstStyle/>
          <a:p>
            <a:pPr lvl="0"/>
            <a:r>
              <a:rPr lang="kk-KZ" sz="4000" dirty="0"/>
              <a:t>территориялар имиджелогиясы (мемлекет, аймақ, ареал жəне т.б);</a:t>
            </a:r>
            <a:endParaRPr lang="ru-RU" sz="4000" dirty="0"/>
          </a:p>
          <a:p>
            <a:pPr lvl="0"/>
            <a:r>
              <a:rPr lang="kk-KZ" sz="4000" dirty="0"/>
              <a:t>тауар, пəн, қызмет көрсетулердің имиджелогиясы (заттық жəне жүйелік сапалар</a:t>
            </a:r>
            <a:r>
              <a:rPr lang="kk-KZ" sz="4000" dirty="0" smtClean="0"/>
              <a:t>);</a:t>
            </a:r>
            <a:endParaRPr lang="en-US" sz="4000" dirty="0" smtClean="0"/>
          </a:p>
          <a:p>
            <a:pPr lvl="0"/>
            <a:r>
              <a:rPr lang="kk-KZ" sz="4000" dirty="0"/>
              <a:t>қоғам салаларының имиджелогиясы (ғылым, мəдениет, өнер, əдебиет жəне т.б.);</a:t>
            </a:r>
            <a:endParaRPr lang="ru-RU" sz="4000" dirty="0"/>
          </a:p>
          <a:p>
            <a:pPr lvl="0"/>
            <a:r>
              <a:rPr lang="kk-KZ" sz="4000" dirty="0"/>
              <a:t>идеалды құрылымдардың имиджелогиясы (бренд, тауар маркасы, дін).</a:t>
            </a:r>
            <a:endParaRPr lang="ru-RU" sz="4000" dirty="0"/>
          </a:p>
          <a:p>
            <a:pPr lvl="0"/>
            <a:endParaRPr lang="ru-RU" sz="4000" dirty="0"/>
          </a:p>
        </p:txBody>
      </p:sp>
    </p:spTree>
    <p:extLst>
      <p:ext uri="{BB962C8B-B14F-4D97-AF65-F5344CB8AC3E}">
        <p14:creationId xmlns:p14="http://schemas.microsoft.com/office/powerpoint/2010/main" val="2294795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3200" dirty="0"/>
              <a:t>Имиджелогияның ғылыми бағыттарының екі тобы теориялық əдістемелік жəне қолданбалы болып бөлінеді:</a:t>
            </a:r>
            <a:r>
              <a:rPr lang="ru-RU" sz="3200" dirty="0"/>
              <a:t/>
            </a:r>
            <a:br>
              <a:rPr lang="ru-RU" sz="3200" dirty="0"/>
            </a:br>
            <a:endParaRPr lang="ru-RU" sz="3200" dirty="0"/>
          </a:p>
        </p:txBody>
      </p:sp>
      <p:sp>
        <p:nvSpPr>
          <p:cNvPr id="3" name="Объект 2"/>
          <p:cNvSpPr>
            <a:spLocks noGrp="1"/>
          </p:cNvSpPr>
          <p:nvPr>
            <p:ph idx="1"/>
          </p:nvPr>
        </p:nvSpPr>
        <p:spPr/>
        <p:txBody>
          <a:bodyPr>
            <a:normAutofit/>
          </a:bodyPr>
          <a:lstStyle/>
          <a:p>
            <a:pPr lvl="0"/>
            <a:r>
              <a:rPr lang="kk-KZ" dirty="0"/>
              <a:t>алғашқылардың қатарына бағыттарды жасап шығару бойын- ша, яғни имидждің орталықты феноменін зерттейтін ғылым ретінде имиджелогияның зерттеулерін дамыту жатқызылады (оның анықталуы, құрылымы, классификациясы, қалыптасуы, мен- талитетті құрамдастығы, тұлғалықты қайнар көздер, функциялар).</a:t>
            </a:r>
            <a:endParaRPr lang="ru-RU" dirty="0"/>
          </a:p>
          <a:p>
            <a:pPr lvl="0"/>
            <a:r>
              <a:rPr lang="kk-KZ" dirty="0"/>
              <a:t>екінші топқа, яғни ғылыми қолданбалыға келесі ғылыми тəжірибелік бағыттарды жатқызуға болады</a:t>
            </a:r>
            <a:r>
              <a:rPr lang="kk-KZ" dirty="0" smtClean="0"/>
              <a:t>:</a:t>
            </a:r>
            <a:endParaRPr lang="ru-RU" dirty="0"/>
          </a:p>
        </p:txBody>
      </p:sp>
    </p:spTree>
    <p:extLst>
      <p:ext uri="{BB962C8B-B14F-4D97-AF65-F5344CB8AC3E}">
        <p14:creationId xmlns:p14="http://schemas.microsoft.com/office/powerpoint/2010/main" val="2228408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lvl="0" algn="ctr"/>
            <a:r>
              <a:rPr lang="kk-KZ" sz="3200" dirty="0"/>
              <a:t>екінші топқа, яғни ғылыми қолданбалыға келесі ғылыми тəжірибелік бағыттарды жатқызуға болады</a:t>
            </a:r>
            <a:r>
              <a:rPr lang="kk-KZ" sz="3200" dirty="0" smtClean="0"/>
              <a:t>:</a:t>
            </a:r>
            <a:endParaRPr lang="ru-RU" sz="3200" dirty="0"/>
          </a:p>
        </p:txBody>
      </p:sp>
      <p:sp>
        <p:nvSpPr>
          <p:cNvPr id="3" name="Объект 2"/>
          <p:cNvSpPr>
            <a:spLocks noGrp="1"/>
          </p:cNvSpPr>
          <p:nvPr>
            <p:ph idx="1"/>
          </p:nvPr>
        </p:nvSpPr>
        <p:spPr/>
        <p:txBody>
          <a:bodyPr>
            <a:normAutofit fontScale="70000" lnSpcReduction="20000"/>
          </a:bodyPr>
          <a:lstStyle/>
          <a:p>
            <a:pPr marL="0" indent="0">
              <a:buNone/>
            </a:pPr>
            <a:r>
              <a:rPr lang="kk-KZ" dirty="0"/>
              <a:t>а) имиджмейкинг имиджді қалыптастырудың тəжірибесі ретінде: оның құрылымы, стратегиялары, технологиялары жəне психикалық технологиялары, техникалар мен психикалық техни- калар; тереңдетілген имидждеу; кəсіби имиджмейкерлерді қалып- тастыру мен оларды оқыту (отбасылық имиджмейкер, ұжымдық имиджмейкер);</a:t>
            </a:r>
            <a:endParaRPr lang="ru-RU" dirty="0"/>
          </a:p>
          <a:p>
            <a:pPr marL="0" indent="0">
              <a:buNone/>
            </a:pPr>
            <a:r>
              <a:rPr lang="kk-KZ" dirty="0"/>
              <a:t>ə) кəсіби қызметтің белгілі бір салаларына қатысты келесі бағыттар анықталады:</a:t>
            </a:r>
            <a:endParaRPr lang="ru-RU" dirty="0"/>
          </a:p>
          <a:p>
            <a:pPr lvl="0"/>
            <a:r>
              <a:rPr lang="kk-KZ" dirty="0"/>
              <a:t>педагогикалық имиджелогия,</a:t>
            </a:r>
            <a:endParaRPr lang="ru-RU" dirty="0"/>
          </a:p>
          <a:p>
            <a:pPr lvl="0"/>
            <a:r>
              <a:rPr lang="kk-KZ" dirty="0"/>
              <a:t>саяси имиджелогия,</a:t>
            </a:r>
            <a:endParaRPr lang="ru-RU" dirty="0"/>
          </a:p>
          <a:p>
            <a:pPr lvl="0"/>
            <a:r>
              <a:rPr lang="kk-KZ" dirty="0"/>
              <a:t>кəсіби имиджелогия,</a:t>
            </a:r>
            <a:endParaRPr lang="ru-RU" dirty="0"/>
          </a:p>
          <a:p>
            <a:pPr lvl="0"/>
            <a:r>
              <a:rPr lang="kk-KZ" dirty="0"/>
              <a:t>басқарушы имиджелогия,</a:t>
            </a:r>
            <a:endParaRPr lang="ru-RU" dirty="0"/>
          </a:p>
          <a:p>
            <a:pPr lvl="0"/>
            <a:r>
              <a:rPr lang="kk-KZ" dirty="0"/>
              <a:t>заң имиджелогиясы (заң салаларының қызметі бойынша),</a:t>
            </a:r>
            <a:endParaRPr lang="ru-RU" dirty="0"/>
          </a:p>
          <a:p>
            <a:pPr lvl="0"/>
            <a:r>
              <a:rPr lang="kk-KZ" dirty="0"/>
              <a:t>медициналық имиджелогия (мұнда «денсаулық сақтау менеджерінің имиджі», «емханалық аспектілер, имиджді қалыптас- тыру сияқты тақырыптар» бөлініп шығады),</a:t>
            </a:r>
            <a:endParaRPr lang="ru-RU" dirty="0"/>
          </a:p>
          <a:p>
            <a:pPr lvl="0"/>
            <a:r>
              <a:rPr lang="kk-KZ" dirty="0"/>
              <a:t>қызметтің басқа да салалары (өнер имиджін, əлеуметтік қызмет имиджін зерттеу</a:t>
            </a:r>
            <a:r>
              <a:rPr lang="kk-KZ" dirty="0" smtClean="0"/>
              <a:t>);</a:t>
            </a:r>
            <a:endParaRPr lang="ru-RU" dirty="0"/>
          </a:p>
        </p:txBody>
      </p:sp>
    </p:spTree>
    <p:extLst>
      <p:ext uri="{BB962C8B-B14F-4D97-AF65-F5344CB8AC3E}">
        <p14:creationId xmlns:p14="http://schemas.microsoft.com/office/powerpoint/2010/main" val="424234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dirty="0"/>
              <a:t>екінші топқа, яғни ғылыми қолданбалыға келесі ғылыми тəжірибелік бағыттарды жатқызуға болады:</a:t>
            </a:r>
            <a:endParaRPr lang="ru-RU" sz="3600" dirty="0"/>
          </a:p>
        </p:txBody>
      </p:sp>
      <p:sp>
        <p:nvSpPr>
          <p:cNvPr id="3" name="Объект 2"/>
          <p:cNvSpPr>
            <a:spLocks noGrp="1"/>
          </p:cNvSpPr>
          <p:nvPr>
            <p:ph idx="1"/>
          </p:nvPr>
        </p:nvSpPr>
        <p:spPr/>
        <p:txBody>
          <a:bodyPr>
            <a:normAutofit/>
          </a:bodyPr>
          <a:lstStyle/>
          <a:p>
            <a:pPr marL="0" indent="0">
              <a:buNone/>
            </a:pPr>
            <a:r>
              <a:rPr lang="kk-KZ" dirty="0"/>
              <a:t>б) бөлек əлеуметтік топтарға қатысты келесі зерттеулерді бөліп көрсетуге болады: «іскер əйелдің имиджі», «əкім имиджі», «ата-ана имиджі», «отбасы имиджі», «музыкалық табынушының имиджі</a:t>
            </a:r>
            <a:r>
              <a:rPr lang="kk-KZ" dirty="0" smtClean="0"/>
              <a:t>»,</a:t>
            </a:r>
            <a:r>
              <a:rPr lang="en-US" dirty="0"/>
              <a:t> </a:t>
            </a:r>
            <a:r>
              <a:rPr lang="kk-KZ" dirty="0" smtClean="0"/>
              <a:t>«</a:t>
            </a:r>
            <a:r>
              <a:rPr lang="kk-KZ" dirty="0"/>
              <a:t>абыройлық   имиджі»,   «кекештің   имиджі»,   «студент  имиджі</a:t>
            </a:r>
            <a:r>
              <a:rPr lang="kk-KZ" dirty="0" smtClean="0"/>
              <a:t>»,</a:t>
            </a:r>
            <a:r>
              <a:rPr lang="en-US" dirty="0"/>
              <a:t> </a:t>
            </a:r>
            <a:r>
              <a:rPr lang="kk-KZ" dirty="0" smtClean="0"/>
              <a:t>«</a:t>
            </a:r>
            <a:r>
              <a:rPr lang="kk-KZ" dirty="0"/>
              <a:t>əлеуметтік жұмыскер имиджі», «сақтандырушы агентінің имид- жі», «танымал тұлғаның имиджі», «лидер имиджі», «ғалым имиджі»,  «православиялық   дін  қызметкерінің  имиджі»,  «</a:t>
            </a:r>
            <a:r>
              <a:rPr lang="kk-KZ" dirty="0" smtClean="0"/>
              <a:t>əскери</a:t>
            </a:r>
            <a:r>
              <a:rPr lang="en-US" dirty="0" smtClean="0"/>
              <a:t> </a:t>
            </a:r>
            <a:r>
              <a:rPr lang="kk-KZ" dirty="0" smtClean="0"/>
              <a:t>қызметкердің </a:t>
            </a:r>
            <a:r>
              <a:rPr lang="kk-KZ" dirty="0"/>
              <a:t>имиджі», «орта мектеп түлегінің имиджі», «жеке- меншік иегерінің имиджі», «қоғаммен байланыс бойынша маман- ның имиджі»;</a:t>
            </a:r>
            <a:endParaRPr lang="ru-RU" dirty="0"/>
          </a:p>
        </p:txBody>
      </p:sp>
    </p:spTree>
    <p:extLst>
      <p:ext uri="{BB962C8B-B14F-4D97-AF65-F5344CB8AC3E}">
        <p14:creationId xmlns:p14="http://schemas.microsoft.com/office/powerpoint/2010/main" val="1109483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600" dirty="0"/>
              <a:t>екінші топқа, яғни ғылыми қолданбалыға келесі ғылыми тəжірибелік бағыттарды жатқызуға болады:</a:t>
            </a:r>
            <a:endParaRPr lang="ru-RU" sz="3600" dirty="0"/>
          </a:p>
        </p:txBody>
      </p:sp>
      <p:sp>
        <p:nvSpPr>
          <p:cNvPr id="3" name="Объект 2"/>
          <p:cNvSpPr>
            <a:spLocks noGrp="1"/>
          </p:cNvSpPr>
          <p:nvPr>
            <p:ph idx="1"/>
          </p:nvPr>
        </p:nvSpPr>
        <p:spPr/>
        <p:txBody>
          <a:bodyPr>
            <a:normAutofit fontScale="85000" lnSpcReduction="20000"/>
          </a:bodyPr>
          <a:lstStyle/>
          <a:p>
            <a:pPr marL="0" indent="0">
              <a:buNone/>
            </a:pPr>
            <a:r>
              <a:rPr lang="kk-KZ" dirty="0"/>
              <a:t>в) басқа объектілерге қатысты «Қазақстан имиджі», «Астана имиджі», «территориалды имидж», «аймақ имиджі», «жас адамдар үшін əлеуметтік норманың имиджі», «кəсіпорын имиджі», «тауар имиджі», «байсалды мінездің имиджі», «имидж бен жарнама</a:t>
            </a:r>
            <a:r>
              <a:rPr lang="kk-KZ" dirty="0" smtClean="0"/>
              <a:t>»,</a:t>
            </a:r>
            <a:r>
              <a:rPr lang="en-US" dirty="0"/>
              <a:t> </a:t>
            </a:r>
            <a:r>
              <a:rPr lang="kk-KZ" dirty="0" smtClean="0"/>
              <a:t>«</a:t>
            </a:r>
            <a:r>
              <a:rPr lang="kk-KZ" dirty="0"/>
              <a:t>тарихи кезеңнің имиджі», «тұлға имиджі», «ақпараттық бренд имиджі» атты тақырыптарға мақалалар басылып шығарылған;</a:t>
            </a:r>
            <a:endParaRPr lang="ru-RU" dirty="0"/>
          </a:p>
          <a:p>
            <a:pPr marL="0" indent="0">
              <a:buNone/>
            </a:pPr>
            <a:r>
              <a:rPr lang="kk-KZ" dirty="0"/>
              <a:t>г) ұжымдық имиджелогия сияқты ғылыми жеке бағытқа бөлініп шыққан («ұйым имиджі», «отбасы имиджі», «мемлекеттік қызмет ұйымдарының имиджі», «компания имиджі», «банк имиджі», «фирма имиджі»);</a:t>
            </a:r>
            <a:endParaRPr lang="ru-RU" dirty="0"/>
          </a:p>
          <a:p>
            <a:pPr marL="0" indent="0">
              <a:buNone/>
            </a:pPr>
            <a:r>
              <a:rPr lang="kk-KZ" dirty="0"/>
              <a:t>д) имиджелогияның жеке тəжірибелік саласы ретінде оның оқытылуы қарастырылады («Əлеуметтік жұмыс бойынша маман имиджі», «Имиджелогияны оқытудың үрдісіндегі имидж техноло- гиялар», «Имиджелогияны тиімді оқытудың психологиялық- педагогикалық шарттары», «Басқарушы имиджелогия», «Заң имиджелогиясы» сияқты курстар оқытылады).</a:t>
            </a:r>
            <a:endParaRPr lang="ru-RU" dirty="0"/>
          </a:p>
        </p:txBody>
      </p:sp>
    </p:spTree>
    <p:extLst>
      <p:ext uri="{BB962C8B-B14F-4D97-AF65-F5344CB8AC3E}">
        <p14:creationId xmlns:p14="http://schemas.microsoft.com/office/powerpoint/2010/main" val="128846290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1968</Words>
  <Application>Microsoft Office PowerPoint</Application>
  <PresentationFormat>Широкоэкранный</PresentationFormat>
  <Paragraphs>122</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Calibri</vt:lpstr>
      <vt:lpstr>Calibri Light</vt:lpstr>
      <vt:lpstr>Times New Roman</vt:lpstr>
      <vt:lpstr>Тема Office</vt:lpstr>
      <vt:lpstr>ӘЛ-ФАРАБИ АТЫНДАҒЫ ҚАЗАҚ ҰЛТТЫҚ УНИВЕРСИТЕТІ</vt:lpstr>
      <vt:lpstr>Презентация PowerPoint</vt:lpstr>
      <vt:lpstr>Дәріс жоспары:</vt:lpstr>
      <vt:lpstr>Презентация PowerPoint</vt:lpstr>
      <vt:lpstr>Презентация PowerPoint</vt:lpstr>
      <vt:lpstr>Имиджелогияның ғылыми бағыттарының екі тобы теориялық əдістемелік жəне қолданбалы болып бөлінеді: </vt:lpstr>
      <vt:lpstr>екінші топқа, яғни ғылыми қолданбалыға келесі ғылыми тəжірибелік бағыттарды жатқызуға болады:</vt:lpstr>
      <vt:lpstr>екінші топқа, яғни ғылыми қолданбалыға келесі ғылыми тəжірибелік бағыттарды жатқызуға болады:</vt:lpstr>
      <vt:lpstr>екінші топқа, яғни ғылыми қолданбалыға келесі ғылыми тəжірибелік бағыттарды жатқызуға болады:</vt:lpstr>
      <vt:lpstr>Имиджелогияның анықтамалары</vt:lpstr>
      <vt:lpstr>Имиджелогияның анықтамалары</vt:lpstr>
      <vt:lpstr>Имиджелогияның анықтамалары</vt:lpstr>
      <vt:lpstr>Имидж зерттеу әдістері</vt:lpstr>
      <vt:lpstr>Имидж зерттеу әдістері</vt:lpstr>
      <vt:lpstr>Презентация PowerPoint</vt:lpstr>
      <vt:lpstr>Имиджелогияға деген сұраныстың жоғары болуын имиджелогияның мынадай қасиеттерді иеленуімен түсіндіруге болады:</vt:lpstr>
      <vt:lpstr>Имиджелогия функциялары</vt:lpstr>
      <vt:lpstr>Имиджелогия объектісі</vt:lpstr>
      <vt:lpstr>Имиджелогия пəні</vt:lpstr>
      <vt:lpstr>Имиджді зерттеудің негізгі əдістері:</vt:lpstr>
      <vt:lpstr>Имидж жайлы білімдердің күллі жүйесі үшке бөлінеді:</vt:lpstr>
      <vt:lpstr>Имиджелогия принциптері белгілі, олар:</vt:lpstr>
      <vt:lpstr>Имиджелогия деңгейлері</vt:lpstr>
      <vt:lpstr>Имиджелогияның өз заңдары бар:</vt:lpstr>
      <vt:lpstr>Имиджелогиялық білім дамуының негізгі бағыттары</vt:lpstr>
      <vt:lpstr>Имиджелогия əдістері.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aigul.abzhapparova@gmail.com</cp:lastModifiedBy>
  <cp:revision>8</cp:revision>
  <dcterms:created xsi:type="dcterms:W3CDTF">2021-01-25T08:46:53Z</dcterms:created>
  <dcterms:modified xsi:type="dcterms:W3CDTF">2021-02-01T13:27:21Z</dcterms:modified>
</cp:coreProperties>
</file>